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2" r:id="rId1"/>
  </p:sldMasterIdLst>
  <p:notesMasterIdLst>
    <p:notesMasterId r:id="rId12"/>
  </p:notesMasterIdLst>
  <p:sldIdLst>
    <p:sldId id="256" r:id="rId2"/>
    <p:sldId id="261" r:id="rId3"/>
    <p:sldId id="259" r:id="rId4"/>
    <p:sldId id="263" r:id="rId5"/>
    <p:sldId id="258" r:id="rId6"/>
    <p:sldId id="257" r:id="rId7"/>
    <p:sldId id="265" r:id="rId8"/>
    <p:sldId id="260" r:id="rId9"/>
    <p:sldId id="262" r:id="rId10"/>
    <p:sldId id="264" r:id="rId11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Book Antiqua" panose="02040602050305030304" pitchFamily="18" charset="0"/>
      <p:regular r:id="rId22"/>
      <p:bold r:id="rId23"/>
      <p:italic r:id="rId24"/>
      <p:boldItalic r:id="rId25"/>
    </p:embeddedFont>
    <p:embeddedFont>
      <p:font typeface="Palatino Linotype" panose="02040502050505030304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64" autoAdjust="0"/>
    <p:restoredTop sz="94624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A390F-1915-4CB0-8B02-92273B88B336}" type="datetimeFigureOut">
              <a:rPr lang="uk-UA" smtClean="0"/>
              <a:pPr/>
              <a:t>21.06.2018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C1D45-300B-4B29-9003-96D1E3DA323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222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C1D45-300B-4B29-9003-96D1E3DA3231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C1D45-300B-4B29-9003-96D1E3DA3231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061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jpeg"/><Relationship Id="rId5" Type="http://schemas.microsoft.com/office/2007/relationships/hdphoto" Target="../media/hdphoto3.wdp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/>
            </a:gs>
            <a:gs pos="76000">
              <a:schemeClr val="bg1">
                <a:lumMod val="85000"/>
              </a:schemeClr>
            </a:gs>
            <a:gs pos="92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4267200"/>
          </a:xfrm>
        </p:spPr>
        <p:txBody>
          <a:bodyPr anchor="ctr"/>
          <a:lstStyle/>
          <a:p>
            <a:r>
              <a:rPr lang="uk-UA" sz="6600" smtClean="0">
                <a:solidFill>
                  <a:schemeClr val="tx1"/>
                </a:solidFill>
              </a:rPr>
              <a:t>Дипломна робота </a:t>
            </a:r>
            <a:r>
              <a:rPr lang="uk-UA" sz="2800" smtClean="0">
                <a:solidFill>
                  <a:schemeClr val="tx1"/>
                </a:solidFill>
              </a:rPr>
              <a:t>на тему: Розробка альтиметра із мікроконтролерним керуванням</a:t>
            </a:r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7010400" cy="1219200"/>
          </a:xfrm>
        </p:spPr>
        <p:txBody>
          <a:bodyPr lIns="0" tIns="0" rIns="0" bIns="0" anchor="ctr">
            <a:normAutofit/>
          </a:bodyPr>
          <a:lstStyle/>
          <a:p>
            <a:pPr marL="4483100" lvl="8" algn="l"/>
            <a:r>
              <a:rPr lang="uk-U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Виконала: </a:t>
            </a:r>
            <a:r>
              <a:rPr lang="uk-UA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Муць</a:t>
            </a:r>
            <a:r>
              <a:rPr lang="uk-U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І.К.</a:t>
            </a:r>
          </a:p>
          <a:p>
            <a:pPr marL="4483100" lvl="8" algn="l"/>
            <a:r>
              <a:rPr lang="uk-U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Керівник: </a:t>
            </a:r>
            <a:r>
              <a:rPr lang="uk-UA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Терехов</a:t>
            </a:r>
            <a:r>
              <a:rPr lang="uk-U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.В.</a:t>
            </a:r>
            <a:endParaRPr lang="uk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3552" y="424933"/>
            <a:ext cx="590738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uk-UA"/>
              <a:t>Міністерство освіти і науки </a:t>
            </a:r>
            <a:r>
              <a:rPr lang="uk-UA" smtClean="0"/>
              <a:t>України</a:t>
            </a:r>
          </a:p>
          <a:p>
            <a:pPr algn="ctr"/>
            <a:r>
              <a:rPr lang="uk-UA" smtClean="0"/>
              <a:t>ВСП – Технічний коледж НУ </a:t>
            </a:r>
            <a:r>
              <a:rPr lang="en-US" smtClean="0"/>
              <a:t>“</a:t>
            </a:r>
            <a:r>
              <a:rPr lang="uk-UA" smtClean="0"/>
              <a:t>Львівська політехніка</a:t>
            </a:r>
            <a:r>
              <a:rPr lang="en-US" smtClean="0"/>
              <a:t>”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9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lumMod val="85000"/>
              </a:schemeClr>
            </a:gs>
            <a:gs pos="92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1000" y="2667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Дякую за увагу!</a:t>
            </a:r>
            <a:endParaRPr lang="uk-UA" sz="6600"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45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8600" y="533400"/>
            <a:ext cx="5410200" cy="6858000"/>
          </a:xfrm>
        </p:spPr>
        <p:txBody>
          <a:bodyPr>
            <a:noAutofit/>
          </a:bodyPr>
          <a:lstStyle/>
          <a:p>
            <a:pPr marL="0" indent="180000">
              <a:buNone/>
            </a:pPr>
            <a:r>
              <a:rPr lang="uk-UA" sz="2800">
                <a:solidFill>
                  <a:schemeClr val="tx1"/>
                </a:solidFill>
                <a:latin typeface="Book Antiqua" panose="02040602050305030304" pitchFamily="18" charset="0"/>
              </a:rPr>
              <a:t>Альтиметр</a:t>
            </a:r>
            <a:r>
              <a:rPr lang="uk-UA" sz="2800">
                <a:solidFill>
                  <a:schemeClr val="tx1"/>
                </a:solidFill>
              </a:rPr>
              <a:t> </a:t>
            </a:r>
            <a:r>
              <a:rPr lang="uk-UA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(лат. </a:t>
            </a:r>
            <a:r>
              <a:rPr lang="uk-UA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altus</a:t>
            </a:r>
            <a:r>
              <a:rPr lang="uk-UA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високо) – прилад, призначений для вимірювання висоти. </a:t>
            </a:r>
            <a:endParaRPr lang="uk-UA" sz="2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80000"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80000">
              <a:buNone/>
            </a:pPr>
            <a:r>
              <a:rPr lang="uk-UA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роботи: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вимірювача висоти – альтиметра на сучасній елементній базі. </a:t>
            </a:r>
          </a:p>
          <a:p>
            <a:pPr marL="0" indent="180000">
              <a:buNone/>
            </a:pPr>
            <a:endParaRPr lang="en-US" sz="2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80000">
              <a:buNone/>
            </a:pPr>
            <a:r>
              <a:rPr lang="uk-UA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дослідження: мікроконтролерна </a:t>
            </a:r>
            <a:r>
              <a:rPr lang="uk-UA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платформа, давач тиску та температури, рідкокристалічний дисплей</a:t>
            </a:r>
            <a:r>
              <a:rPr lang="uk-UA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D:\System\Desktop\висотомір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7"/>
          <a:stretch/>
        </p:blipFill>
        <p:spPr bwMode="auto">
          <a:xfrm>
            <a:off x="5562600" y="581465"/>
            <a:ext cx="3336421" cy="5514535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8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19570" y="381000"/>
            <a:ext cx="4409830" cy="5638800"/>
          </a:xfrm>
        </p:spPr>
        <p:txBody>
          <a:bodyPr>
            <a:noAutofit/>
          </a:bodyPr>
          <a:lstStyle/>
          <a:p>
            <a:pPr marL="0" indent="360000">
              <a:buNone/>
            </a:pPr>
            <a:r>
              <a:rPr lang="uk-UA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результаті проведеного аналізу існуючих рішень визначення висоти, за основу взятий барометричний метод. </a:t>
            </a:r>
          </a:p>
          <a:p>
            <a:pPr marL="0" indent="360000">
              <a:buNone/>
            </a:pPr>
            <a:r>
              <a:rPr lang="uk-UA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дії такого альтиметра заснований на вимірюванні тиску атмосфери та обчисленні висоти. </a:t>
            </a:r>
          </a:p>
          <a:p>
            <a:pPr marL="0" indent="360000">
              <a:buNone/>
            </a:pPr>
            <a:r>
              <a:rPr lang="uk-UA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Відомо, що зі збільшенням висоти зменшується і поточний атмосферний тиск. </a:t>
            </a:r>
          </a:p>
        </p:txBody>
      </p:sp>
      <p:pic>
        <p:nvPicPr>
          <p:cNvPr id="307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1" t="2380" r="24364" b="34403"/>
          <a:stretch/>
        </p:blipFill>
        <p:spPr bwMode="auto">
          <a:xfrm>
            <a:off x="6423417" y="3033673"/>
            <a:ext cx="2484315" cy="348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339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 ÐµÐ·ÑÐ»ÑÑÐ°Ñ Ð¿Ð¾ÑÑÐºÑ Ð·Ð¾Ð±ÑÐ°Ð¶ÐµÐ½Ñ Ð·Ð° Ð·Ð°Ð¿Ð¸ÑÐ¾Ð¼ &quot;ÐÐÐÐÐÐÐ¡ ÐÐÐ¡ÐÐ¢ÐÐÐÐ 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61" y="289264"/>
            <a:ext cx="1750381" cy="379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System\Desktop\Без имени-1.pn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9237" r="26710" b="12511"/>
          <a:stretch/>
        </p:blipFill>
        <p:spPr bwMode="auto">
          <a:xfrm>
            <a:off x="6595522" y="528326"/>
            <a:ext cx="2015078" cy="23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598" y="76200"/>
            <a:ext cx="8229600" cy="838200"/>
          </a:xfrm>
        </p:spPr>
        <p:txBody>
          <a:bodyPr/>
          <a:lstStyle/>
          <a:p>
            <a:r>
              <a:rPr lang="uk-UA" sz="3200" smtClean="0">
                <a:solidFill>
                  <a:schemeClr val="tx1"/>
                </a:solidFill>
              </a:rPr>
              <a:t>Апаратна частина приладу</a:t>
            </a:r>
            <a:endParaRPr lang="uk-UA" sz="3200">
              <a:solidFill>
                <a:schemeClr val="tx1"/>
              </a:solidFill>
            </a:endParaRP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°ÑÐ´ÑÐ¸Ð½Ð¾ ÑÐ½Ð¾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8" t="22262" r="11684" b="22673"/>
          <a:stretch/>
        </p:blipFill>
        <p:spPr bwMode="auto">
          <a:xfrm>
            <a:off x="5074769" y="1029059"/>
            <a:ext cx="3230589" cy="219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971" y="990600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Мікроконтролер ATmega328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uk-UA" sz="2800">
                <a:latin typeface="Times New Roman" panose="02020603050405020304" pitchFamily="18" charset="0"/>
                <a:cs typeface="Times New Roman" panose="02020603050405020304" pitchFamily="18" charset="0"/>
              </a:rPr>
              <a:t> є складовою мікроконтролерної платформи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Arduino UNO </a:t>
            </a:r>
            <a:endParaRPr lang="uk-UA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Ð ÐµÐ·ÑÐ»ÑÑÐ°Ñ Ð¿Ð¾ÑÑÐºÑ Ð·Ð¾Ð±ÑÐ°Ð¶ÐµÐ½Ñ Ð·Ð° Ð·Ð°Ð¿Ð¸ÑÐ¾Ð¼ &quot;LCD Keypad Shield&quot;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33" r="4368" b="6764"/>
          <a:stretch/>
        </p:blipFill>
        <p:spPr bwMode="auto">
          <a:xfrm>
            <a:off x="671742" y="3021861"/>
            <a:ext cx="2852693" cy="20596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80264" y="3359172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Рідкокристалічний дисплей LCD 1602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Keypad Shield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із клавіатурою</a:t>
            </a:r>
          </a:p>
        </p:txBody>
      </p:sp>
      <p:pic>
        <p:nvPicPr>
          <p:cNvPr id="8" name="Рисунок 7" descr="ÐÐ°ÑÑÐ¸ÐºÐ¸ Ð´Ð°Ð²Ð»ÐµÐ½Ð¸Ñ Arduino bmp280, bmp180, bme280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890" b="96789" l="1000" r="97000">
                        <a14:foregroundMark x1="68667" y1="45413" x2="68667" y2="45413"/>
                        <a14:foregroundMark x1="81333" y1="75229" x2="88000" y2="72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8796" r="3467" b="9174"/>
          <a:stretch/>
        </p:blipFill>
        <p:spPr bwMode="auto">
          <a:xfrm>
            <a:off x="5557421" y="5166804"/>
            <a:ext cx="1988598" cy="1035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059" y="5248424"/>
            <a:ext cx="3747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Інтегральний давач типу BMP280</a:t>
            </a:r>
          </a:p>
        </p:txBody>
      </p:sp>
    </p:spTree>
    <p:extLst>
      <p:ext uri="{BB962C8B-B14F-4D97-AF65-F5344CB8AC3E}">
        <p14:creationId xmlns:p14="http://schemas.microsoft.com/office/powerpoint/2010/main" val="27285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Було проведено дослідження</a:t>
            </a:r>
            <a:endParaRPr lang="uk-UA"/>
          </a:p>
        </p:txBody>
      </p:sp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6" b="89418" l="0" r="100000">
                        <a14:foregroundMark x1="38951" y1="24339" x2="5243" y2="39683"/>
                        <a14:foregroundMark x1="5618" y1="45503" x2="21348" y2="65079"/>
                        <a14:foregroundMark x1="47191" y1="36508" x2="50936" y2="30688"/>
                        <a14:foregroundMark x1="4869" y1="42857" x2="4869" y2="42857"/>
                        <a14:foregroundMark x1="4120" y1="41799" x2="2996" y2="38095"/>
                        <a14:foregroundMark x1="23970" y1="68783" x2="23970" y2="68783"/>
                        <a14:foregroundMark x1="23970" y1="70899" x2="23970" y2="70899"/>
                        <a14:foregroundMark x1="18352" y1="65079" x2="11985" y2="57672"/>
                        <a14:foregroundMark x1="57303" y1="59259" x2="85019" y2="58730"/>
                        <a14:foregroundMark x1="75281" y1="79894" x2="94757" y2="68254"/>
                        <a14:foregroundMark x1="71161" y1="82011" x2="60674" y2="86772"/>
                        <a14:foregroundMark x1="58801" y1="83598" x2="49438" y2="57672"/>
                        <a14:foregroundMark x1="48689" y1="54497" x2="48689" y2="54497"/>
                        <a14:foregroundMark x1="78652" y1="74603" x2="78652" y2="74603"/>
                        <a14:foregroundMark x1="78652" y1="75132" x2="93633" y2="66667"/>
                        <a14:backgroundMark x1="35955" y1="64021" x2="35955" y2="64021"/>
                        <a14:backgroundMark x1="10861" y1="57143" x2="10861" y2="57143"/>
                        <a14:backgroundMark x1="44569" y1="51852" x2="44569" y2="51852"/>
                        <a14:backgroundMark x1="36330" y1="56085" x2="36330" y2="56085"/>
                        <a14:backgroundMark x1="16479" y1="63492" x2="16479" y2="63492"/>
                        <a14:backgroundMark x1="11985" y1="58201" x2="11985" y2="58201"/>
                        <a14:backgroundMark x1="13483" y1="60847" x2="13483" y2="60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3427"/>
            <a:ext cx="2209800" cy="156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 ÐµÐ·ÑÐ»ÑÑÐ°Ñ Ð¿Ð¾ÑÑÐºÑ Ð·Ð¾Ð±ÑÐ°Ð¶ÐµÐ½Ñ Ð·Ð° Ð·Ð°Ð¿Ð¸ÑÐ¾Ð¼ &quot;Ð¼Ð°ÐºÐµÑÐ½Ð°Ñ Ð¿Ð»Ð°ÑÐ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400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3886200"/>
            <a:ext cx="3209924" cy="320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 ÐµÐ·ÑÐ»ÑÑÐ°Ñ Ð¿Ð¾ÑÑÐºÑ Ð·Ð¾Ð±ÑÐ°Ð¶ÐµÐ½Ñ Ð·Ð° Ð·Ð°Ð¿Ð¸ÑÐ¾Ð¼ &quot;led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1" b="96781" l="9943" r="899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6999" y="1371600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0" b="78947" l="1053" r="99474">
                        <a14:foregroundMark x1="42632" y1="37368" x2="42632" y2="37368"/>
                        <a14:foregroundMark x1="53158" y1="39737" x2="53158" y2="39737"/>
                        <a14:foregroundMark x1="50263" y1="39211" x2="50263" y2="39211"/>
                        <a14:foregroundMark x1="48421" y1="38684" x2="48421" y2="38684"/>
                        <a14:foregroundMark x1="40000" y1="66579" x2="40000" y2="66579"/>
                        <a14:foregroundMark x1="35000" y1="61842" x2="35000" y2="61842"/>
                        <a14:foregroundMark x1="32368" y1="54211" x2="32368" y2="54211"/>
                        <a14:foregroundMark x1="46579" y1="46842" x2="46579" y2="46842"/>
                        <a14:foregroundMark x1="57368" y1="49737" x2="57368" y2="49737"/>
                        <a14:foregroundMark x1="54474" y1="49211" x2="54474" y2="49211"/>
                        <a14:foregroundMark x1="54474" y1="49474" x2="86842" y2="56842"/>
                        <a14:foregroundMark x1="40000" y1="45526" x2="7368" y2="38684"/>
                        <a14:foregroundMark x1="7368" y1="38684" x2="7368" y2="38684"/>
                        <a14:foregroundMark x1="32632" y1="34737" x2="2368" y2="27105"/>
                        <a14:foregroundMark x1="49474" y1="29737" x2="20789" y2="22368"/>
                        <a14:foregroundMark x1="67632" y1="34474" x2="97632" y2="42105"/>
                        <a14:foregroundMark x1="48947" y1="39211" x2="80000" y2="46316"/>
                        <a14:foregroundMark x1="36842" y1="54211" x2="61579" y2="55000"/>
                        <a14:foregroundMark x1="27105" y1="54474" x2="1842" y2="53684"/>
                        <a14:foregroundMark x1="31316" y1="62368" x2="4737" y2="66316"/>
                        <a14:foregroundMark x1="37632" y1="60789" x2="63684" y2="56842"/>
                        <a14:foregroundMark x1="36053" y1="61053" x2="36053" y2="61053"/>
                        <a14:foregroundMark x1="41316" y1="66053" x2="67368" y2="57895"/>
                        <a14:foregroundMark x1="37368" y1="67895" x2="11053" y2="76053"/>
                        <a14:backgroundMark x1="40263" y1="57632" x2="40263" y2="57632"/>
                        <a14:backgroundMark x1="44474" y1="56842" x2="44474" y2="56842"/>
                        <a14:backgroundMark x1="48158" y1="57105" x2="48158" y2="57105"/>
                        <a14:backgroundMark x1="52368" y1="56579" x2="52368" y2="56579"/>
                        <a14:backgroundMark x1="54474" y1="56579" x2="54474" y2="56579"/>
                        <a14:backgroundMark x1="56842" y1="56579" x2="56842" y2="56579"/>
                        <a14:backgroundMark x1="58421" y1="59474" x2="58421" y2="59474"/>
                        <a14:backgroundMark x1="61842" y1="58947" x2="61842" y2="58947"/>
                        <a14:backgroundMark x1="58684" y1="56579" x2="58684" y2="56579"/>
                        <a14:backgroundMark x1="60263" y1="56316" x2="60263" y2="56316"/>
                        <a14:backgroundMark x1="61842" y1="55789" x2="61842" y2="55789"/>
                        <a14:backgroundMark x1="60789" y1="56316" x2="60789" y2="56316"/>
                        <a14:backgroundMark x1="23158" y1="55000" x2="23158" y2="55000"/>
                        <a14:backgroundMark x1="20526" y1="55263" x2="20526" y2="55263"/>
                        <a14:backgroundMark x1="25526" y1="55263" x2="25526" y2="55263"/>
                        <a14:backgroundMark x1="25000" y1="33684" x2="25000" y2="33684"/>
                        <a14:backgroundMark x1="25000" y1="33684" x2="25000" y2="33684"/>
                        <a14:backgroundMark x1="32105" y1="35789" x2="32105" y2="35789"/>
                        <a14:backgroundMark x1="43158" y1="55263" x2="43158" y2="55263"/>
                        <a14:backgroundMark x1="66316" y1="53158" x2="66316" y2="53158"/>
                        <a14:backgroundMark x1="70789" y1="54211" x2="70789" y2="54211"/>
                        <a14:backgroundMark x1="72895" y1="54211" x2="72895" y2="5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99" b="21563"/>
          <a:stretch/>
        </p:blipFill>
        <p:spPr bwMode="auto">
          <a:xfrm>
            <a:off x="304800" y="4953000"/>
            <a:ext cx="2800346" cy="16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t="17783" b="17828"/>
          <a:stretch/>
        </p:blipFill>
        <p:spPr bwMode="auto">
          <a:xfrm>
            <a:off x="3352800" y="5241793"/>
            <a:ext cx="1974803" cy="137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Ð ÐµÐ·ÑÐ»ÑÑÐ°Ñ Ð¿Ð¾ÑÑÐºÑ Ð·Ð¾Ð±ÑÐ°Ð¶ÐµÐ½Ñ Ð·Ð° Ð·Ð°Ð¿Ð¸ÑÐ¾Ð¼ &quot;Ð°ÑÐ´ÑÐ¸Ð½Ð¾ ÐºÐ½Ð¾Ð¿ÐºÐ°&quot;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2" t="13249" r="9458" b="14163"/>
          <a:stretch/>
        </p:blipFill>
        <p:spPr bwMode="auto">
          <a:xfrm>
            <a:off x="4100188" y="1950156"/>
            <a:ext cx="1035486" cy="94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0" t="51008" r="28315" b="33296"/>
          <a:stretch/>
        </p:blipFill>
        <p:spPr bwMode="auto">
          <a:xfrm>
            <a:off x="2230906" y="3169443"/>
            <a:ext cx="4774049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6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uk-UA" sz="3600">
                <a:effectLst/>
              </a:rPr>
              <a:t>Схема з’єднань модулів </a:t>
            </a:r>
            <a:endParaRPr lang="uk-UA" sz="3600"/>
          </a:p>
        </p:txBody>
      </p:sp>
      <p:pic>
        <p:nvPicPr>
          <p:cNvPr id="1026" name="Picture 2" descr="F:\1_МП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57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0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mtClean="0">
                <a:solidFill>
                  <a:schemeClr val="tx1"/>
                </a:solidFill>
              </a:rPr>
              <a:t>Математичні розрахунки</a:t>
            </a:r>
            <a:endParaRPr lang="uk-U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Місце для вмісту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uk-UA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визначення тиску на висоті існує барометрична формула: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ru-RU" sz="280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uk-UA" sz="2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28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80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uk-UA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8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𝑀𝑔</m:t>
                          </m:r>
                          <m:d>
                            <m:dPr>
                              <m:ctrlPr>
                                <a:rPr lang="uk-UA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uk-UA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ru-RU" sz="28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uk-UA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ru-RU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𝑅𝑇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uk-UA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uk-UA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Перетворюючи </a:t>
                </a:r>
                <a:r>
                  <a:rPr lang="uk-UA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попередню формулу для </a:t>
                </a:r>
                <a:r>
                  <a:rPr lang="uk-UA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висоти, отримаємо: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uk-UA" sz="280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2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28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uk-UA" sz="28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uk-UA" sz="280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uk-UA" sz="2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28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𝑅𝑇</m:t>
                          </m:r>
                          <m:r>
                            <a:rPr lang="uk-UA" sz="28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uk-UA" sz="28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uk-UA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uk-UA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uk-UA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uk-UA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uk-UA" sz="2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uk-UA" sz="28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uk-UA" sz="28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𝑀𝑔</m:t>
                          </m:r>
                        </m:den>
                      </m:f>
                    </m:oMath>
                  </m:oMathPara>
                </a14:m>
                <a:endParaRPr lang="uk-UA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Місце для вмісту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525963"/>
              </a:xfrm>
              <a:blipFill rotWithShape="1">
                <a:blip r:embed="rId2" cstate="print"/>
                <a:stretch>
                  <a:fillRect l="-1481" t="-1348" r="-44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9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44691" y="228600"/>
            <a:ext cx="8670709" cy="4525963"/>
          </a:xfrm>
        </p:spPr>
        <p:txBody>
          <a:bodyPr numCol="2">
            <a:normAutofit/>
          </a:bodyPr>
          <a:lstStyle/>
          <a:p>
            <a:pPr marL="0" indent="180000">
              <a:buNone/>
            </a:pPr>
            <a:r>
              <a:rPr lang="uk-UA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висота Львова над рівнем моря — </a:t>
            </a:r>
            <a:r>
              <a:rPr lang="uk-UA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289</a:t>
            </a:r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метрів</a:t>
            </a:r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Найвища точка міста — гора </a:t>
            </a:r>
            <a:r>
              <a:rPr lang="uk-UA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замок (413 м над рівнем моря).</a:t>
            </a:r>
            <a:endParaRPr lang="uk-UA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/>
          <a:stretch/>
        </p:blipFill>
        <p:spPr bwMode="auto">
          <a:xfrm>
            <a:off x="4666510" y="0"/>
            <a:ext cx="44774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5" r="15145" b="14385"/>
          <a:stretch/>
        </p:blipFill>
        <p:spPr bwMode="auto">
          <a:xfrm>
            <a:off x="9618" y="2819400"/>
            <a:ext cx="436563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1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143000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прилад розроблений на базі барометричного методу,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атмосферного тиску сильно впливає на покази висоти.</a:t>
            </a:r>
          </a:p>
        </p:txBody>
      </p:sp>
    </p:spTree>
    <p:extLst>
      <p:ext uri="{BB962C8B-B14F-4D97-AF65-F5344CB8AC3E}">
        <p14:creationId xmlns:p14="http://schemas.microsoft.com/office/powerpoint/2010/main" val="38757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конавча">
  <a:themeElements>
    <a:clrScheme name="Виконавча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иконавч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конавч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1318</TotalTime>
  <Words>207</Words>
  <Application>Microsoft Office PowerPoint</Application>
  <PresentationFormat>Екран (4:3)</PresentationFormat>
  <Paragraphs>30</Paragraphs>
  <Slides>10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9" baseType="lpstr">
      <vt:lpstr>Arial</vt:lpstr>
      <vt:lpstr>Times New Roman</vt:lpstr>
      <vt:lpstr>Cambria Math</vt:lpstr>
      <vt:lpstr>Century Gothic</vt:lpstr>
      <vt:lpstr>Courier New</vt:lpstr>
      <vt:lpstr>Calibri</vt:lpstr>
      <vt:lpstr>Book Antiqua</vt:lpstr>
      <vt:lpstr>Palatino Linotype</vt:lpstr>
      <vt:lpstr>Виконавча</vt:lpstr>
      <vt:lpstr>Дипломна робота на тему: Розробка альтиметра із мікроконтролерним керуванням</vt:lpstr>
      <vt:lpstr>Презентація PowerPoint</vt:lpstr>
      <vt:lpstr>Презентація PowerPoint</vt:lpstr>
      <vt:lpstr>Апаратна частина приладу</vt:lpstr>
      <vt:lpstr>Було проведено дослідження</vt:lpstr>
      <vt:lpstr>Схема з’єднань модулів </vt:lpstr>
      <vt:lpstr>Математичні розрахунки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Дипломна робота на тему: Розробка альтиметра із мікроконтролерним керуванням</dc:title>
  <dc:creator>Iryna</dc:creator>
  <cp:lastModifiedBy>Iryna</cp:lastModifiedBy>
  <cp:revision>70</cp:revision>
  <dcterms:created xsi:type="dcterms:W3CDTF">2006-08-16T00:00:00Z</dcterms:created>
  <dcterms:modified xsi:type="dcterms:W3CDTF">2018-06-21T13:33:45Z</dcterms:modified>
</cp:coreProperties>
</file>